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4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latin typeface="Garamond" panose="020204040303010108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DBEBF2C-E894-4A26-99FC-7F8EEEC531A7}" type="datetimeFigureOut">
              <a:rPr lang="sv-SE" smtClean="0"/>
              <a:t>2019-02-01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136569" cy="365125"/>
          </a:xfrm>
        </p:spPr>
        <p:txBody>
          <a:bodyPr/>
          <a:lstStyle/>
          <a:p>
            <a:fld id="{E245A188-9B90-43E5-83D3-A4459F9794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7730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BF2C-E894-4A26-99FC-7F8EEEC531A7}" type="datetimeFigureOut">
              <a:rPr lang="sv-SE" smtClean="0"/>
              <a:t>2019-02-01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A188-9B90-43E5-83D3-A4459F9794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9285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BF2C-E894-4A26-99FC-7F8EEEC531A7}" type="datetimeFigureOut">
              <a:rPr lang="sv-SE" smtClean="0"/>
              <a:t>2019-02-01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A188-9B90-43E5-83D3-A4459F9794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670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BF2C-E894-4A26-99FC-7F8EEEC531A7}" type="datetimeFigureOut">
              <a:rPr lang="sv-SE" smtClean="0"/>
              <a:t>2019-02-01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A188-9B90-43E5-83D3-A4459F9794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465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BF2C-E894-4A26-99FC-7F8EEEC531A7}" type="datetimeFigureOut">
              <a:rPr lang="sv-SE" smtClean="0"/>
              <a:t>2019-02-01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A188-9B90-43E5-83D3-A4459F9794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518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BF2C-E894-4A26-99FC-7F8EEEC531A7}" type="datetimeFigureOut">
              <a:rPr lang="sv-SE" smtClean="0"/>
              <a:t>2019-02-01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A188-9B90-43E5-83D3-A4459F9794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451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BF2C-E894-4A26-99FC-7F8EEEC531A7}" type="datetimeFigureOut">
              <a:rPr lang="sv-SE" smtClean="0"/>
              <a:t>2019-02-01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A188-9B90-43E5-83D3-A4459F9794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978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BF2C-E894-4A26-99FC-7F8EEEC531A7}" type="datetimeFigureOut">
              <a:rPr lang="sv-SE" smtClean="0"/>
              <a:t>2019-02-01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A188-9B90-43E5-83D3-A4459F9794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4791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BF2C-E894-4A26-99FC-7F8EEEC531A7}" type="datetimeFigureOut">
              <a:rPr lang="sv-SE" smtClean="0"/>
              <a:t>2019-02-01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A188-9B90-43E5-83D3-A4459F9794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146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BF2C-E894-4A26-99FC-7F8EEEC531A7}" type="datetimeFigureOut">
              <a:rPr lang="sv-SE" smtClean="0"/>
              <a:t>2019-02-01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A188-9B90-43E5-83D3-A4459F9794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563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BF2C-E894-4A26-99FC-7F8EEEC531A7}" type="datetimeFigureOut">
              <a:rPr lang="sv-SE" smtClean="0"/>
              <a:t>2019-02-01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A188-9B90-43E5-83D3-A4459F9794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430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358736" y="6356349"/>
            <a:ext cx="1336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EBF2C-E894-4A26-99FC-7F8EEEC531A7}" type="datetimeFigureOut">
              <a:rPr lang="sv-SE" smtClean="0"/>
              <a:t>2019-02-01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2612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A188-9B90-43E5-83D3-A4459F9794FD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5CFB528-9EE1-4106-83AC-B8B6291EB15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6862" y="5763533"/>
            <a:ext cx="1048339" cy="965674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95846CCE-D903-44BB-AE6F-52F72703F8A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80" y="6075299"/>
            <a:ext cx="1895856" cy="64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27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DIN Engschrift Std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6F0129-04BA-479C-B279-F87FC28AC1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/>
              <a:t>Bihälsa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A43A54D-B921-4AC0-95D4-2A539F0371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324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C4B235-7841-4896-8439-EE24ED64E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/>
              <a:t>Tropilaelapskvalster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23D1F6-25D8-4DF4-8622-ACE260E0F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rgbClr val="FF0000"/>
                </a:solidFill>
              </a:rPr>
              <a:t>Kan inte leva i samhällen utan yngel</a:t>
            </a:r>
            <a:r>
              <a:rPr lang="sv-SE" dirty="0"/>
              <a:t>, varför det troligen inte kommer bli något bekymmer i tempererat klimat.</a:t>
            </a:r>
          </a:p>
          <a:p>
            <a:r>
              <a:rPr lang="sv-SE" dirty="0"/>
              <a:t>Skillnaden mellan </a:t>
            </a:r>
            <a:r>
              <a:rPr lang="sv-SE" dirty="0" err="1"/>
              <a:t>varroa</a:t>
            </a:r>
            <a:r>
              <a:rPr lang="sv-SE" dirty="0"/>
              <a:t> och </a:t>
            </a:r>
            <a:r>
              <a:rPr lang="sv-SE" dirty="0" err="1"/>
              <a:t>tropilaelapskvalstret</a:t>
            </a:r>
            <a:r>
              <a:rPr lang="sv-SE" dirty="0"/>
              <a:t> är att det senare kan inte livnära sig på vuxna bin.( har för svaga munnar för att tränga genom binas hudmembran)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1405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3C377F-05BA-41BE-A332-B72770316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Virus sjukdomar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B5426D-6FC2-46AB-984C-B14C456CD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Finns idag ca 18 identifierade </a:t>
            </a:r>
            <a:r>
              <a:rPr lang="sv-SE" dirty="0" err="1"/>
              <a:t>bivirus</a:t>
            </a:r>
            <a:r>
              <a:rPr lang="sv-SE" dirty="0"/>
              <a:t>. De flesta virus som angriper honungsbiet ger med något undantag endast lindriga eller inga symptom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8596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75120A-D794-44E5-8393-58A5A40B2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Säckyngel (</a:t>
            </a:r>
            <a:r>
              <a:rPr lang="sv-SE" sz="2000" dirty="0"/>
              <a:t> virussjukdom </a:t>
            </a:r>
            <a:r>
              <a:rPr lang="sv-SE" dirty="0"/>
              <a:t>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FD0C98-A19B-41FC-BC52-0FE49A022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Infektionen sker via felflygningar, röveri, smittade ramar. </a:t>
            </a:r>
            <a:r>
              <a:rPr lang="sv-SE" dirty="0">
                <a:solidFill>
                  <a:srgbClr val="FF0000"/>
                </a:solidFill>
              </a:rPr>
              <a:t>Larven dör strax före eller strax efter täckning av cellen</a:t>
            </a:r>
            <a:r>
              <a:rPr lang="sv-SE" dirty="0"/>
              <a:t>. Säckyngelviruset är mycket vanligt förekommande men ger långt ifrån synlig symptom. Vanligast på försommaren för att senare klinga av</a:t>
            </a:r>
          </a:p>
          <a:p>
            <a:endParaRPr lang="sv-SE" dirty="0"/>
          </a:p>
          <a:p>
            <a:r>
              <a:rPr lang="sv-SE" dirty="0"/>
              <a:t>Kalkyngel:  Orsakas av mögelsvamp, som larverna får i sig med födan. Orsak </a:t>
            </a:r>
            <a:r>
              <a:rPr lang="sv-SE" dirty="0" err="1"/>
              <a:t>fn</a:t>
            </a:r>
            <a:r>
              <a:rPr lang="sv-SE" dirty="0"/>
              <a:t> okänd, men olika drottningar håller olika temp. Låg temp &gt;kalkyngel 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3906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D61311-3524-4E0C-B613-778DFA6FA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/>
              <a:t>Nosema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C6AEAD1-4D64-47E0-BECE-18860000C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/>
              <a:t>Nosemasporen</a:t>
            </a:r>
            <a:r>
              <a:rPr lang="sv-SE" dirty="0"/>
              <a:t> ( denna specialiserade </a:t>
            </a:r>
            <a:r>
              <a:rPr lang="sv-SE" dirty="0">
                <a:solidFill>
                  <a:srgbClr val="FF0000"/>
                </a:solidFill>
              </a:rPr>
              <a:t>parasit</a:t>
            </a:r>
            <a:r>
              <a:rPr lang="sv-SE" dirty="0"/>
              <a:t> tillhör svampriket ) förs med födan </a:t>
            </a:r>
            <a:r>
              <a:rPr lang="sv-SE" dirty="0">
                <a:solidFill>
                  <a:srgbClr val="FF0000"/>
                </a:solidFill>
              </a:rPr>
              <a:t>via mundelarna ner i binas honungsmage och vidare in i biets celler</a:t>
            </a:r>
            <a:r>
              <a:rPr lang="sv-SE" dirty="0"/>
              <a:t> . Sprids snabbt om temperaturen är gynnsam ( över +35. Under +15 sker knappt någon utveckling)  </a:t>
            </a:r>
            <a:r>
              <a:rPr lang="sv-SE" dirty="0">
                <a:solidFill>
                  <a:srgbClr val="FF0000"/>
                </a:solidFill>
              </a:rPr>
              <a:t>Vanligaste spridningsvägen är via förorenat vax. </a:t>
            </a:r>
            <a:r>
              <a:rPr lang="sv-SE" dirty="0"/>
              <a:t>Sprids lättare om bina är stressade. Alla bin i samhället kan smittas. Säker diagnos enbart genom </a:t>
            </a:r>
            <a:r>
              <a:rPr lang="sv-SE" dirty="0">
                <a:solidFill>
                  <a:srgbClr val="FF0000"/>
                </a:solidFill>
              </a:rPr>
              <a:t>mikroskopisk analys</a:t>
            </a:r>
            <a:r>
              <a:rPr lang="sv-SE" dirty="0"/>
              <a:t>. Yttre symptom saknas. Kraftigt angripna bin kan drabbas av förlamning och vanligt förekommande ihop med utsot. </a:t>
            </a:r>
            <a:r>
              <a:rPr lang="sv-SE" dirty="0" err="1">
                <a:solidFill>
                  <a:srgbClr val="FF0000"/>
                </a:solidFill>
              </a:rPr>
              <a:t>Vaxbyte</a:t>
            </a:r>
            <a:r>
              <a:rPr lang="sv-SE" dirty="0"/>
              <a:t> förebygger angrepp av </a:t>
            </a:r>
            <a:r>
              <a:rPr lang="sv-SE" dirty="0" err="1"/>
              <a:t>nosemaparasiten</a:t>
            </a:r>
            <a:r>
              <a:rPr lang="sv-SE" dirty="0"/>
              <a:t>. </a:t>
            </a:r>
            <a:r>
              <a:rPr lang="sv-SE" u="sng" dirty="0"/>
              <a:t>Invintra inte på vax som tidigare använts</a:t>
            </a:r>
            <a:r>
              <a:rPr lang="sv-SE" dirty="0"/>
              <a:t> </a:t>
            </a:r>
            <a:r>
              <a:rPr lang="sv-SE" u="sng" dirty="0"/>
              <a:t>för </a:t>
            </a:r>
            <a:r>
              <a:rPr lang="sv-SE" u="sng" dirty="0" err="1"/>
              <a:t>invintring</a:t>
            </a:r>
            <a:r>
              <a:rPr lang="sv-SE" dirty="0"/>
              <a:t> 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121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81F84F-235A-4B9D-B46B-36B1FA79C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Förebyggande av bisjukdomar – </a:t>
            </a:r>
            <a:r>
              <a:rPr lang="sv-SE" dirty="0" err="1"/>
              <a:t>bihälsa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FD85C4-DB9E-451C-8BFF-6FD5CACCB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Invintra inte för sent. Bör vara avslutat i september.</a:t>
            </a:r>
          </a:p>
          <a:p>
            <a:r>
              <a:rPr lang="sv-SE" dirty="0"/>
              <a:t>Undvik bigårdar i sänkor och fuktiga ställen och i full skugga</a:t>
            </a:r>
          </a:p>
          <a:p>
            <a:r>
              <a:rPr lang="sv-SE" dirty="0"/>
              <a:t>  Skydda mot vind och drag</a:t>
            </a:r>
          </a:p>
          <a:p>
            <a:r>
              <a:rPr lang="sv-SE" dirty="0"/>
              <a:t>Skydda mor möss, fåglar och yttre störningar</a:t>
            </a:r>
          </a:p>
          <a:p>
            <a:r>
              <a:rPr lang="sv-SE" dirty="0"/>
              <a:t>Ha inte för många samhällen i bigården och </a:t>
            </a:r>
            <a:r>
              <a:rPr lang="sv-SE" dirty="0" err="1"/>
              <a:t>dragområdet</a:t>
            </a:r>
            <a:r>
              <a:rPr lang="sv-SE" dirty="0"/>
              <a:t>.</a:t>
            </a:r>
          </a:p>
          <a:p>
            <a:r>
              <a:rPr lang="sv-SE" dirty="0"/>
              <a:t>Ha kupor som är lätta att rengöra</a:t>
            </a:r>
          </a:p>
        </p:txBody>
      </p:sp>
    </p:spTree>
    <p:extLst>
      <p:ext uri="{BB962C8B-B14F-4D97-AF65-F5344CB8AC3E}">
        <p14:creationId xmlns:p14="http://schemas.microsoft.com/office/powerpoint/2010/main" val="3768500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81F84F-235A-4B9D-B46B-36B1FA79C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Förebyggande av bisjukdomar – </a:t>
            </a:r>
            <a:r>
              <a:rPr lang="sv-SE" dirty="0" err="1"/>
              <a:t>bihälsa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FD85C4-DB9E-451C-8BFF-6FD5CACCB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Gör avläggare varje år.</a:t>
            </a:r>
          </a:p>
          <a:p>
            <a:r>
              <a:rPr lang="sv-SE" dirty="0"/>
              <a:t>Byt drottning regelbundet</a:t>
            </a:r>
          </a:p>
          <a:p>
            <a:r>
              <a:rPr lang="sv-SE" dirty="0"/>
              <a:t>Byt vax regelbundet</a:t>
            </a:r>
          </a:p>
          <a:p>
            <a:r>
              <a:rPr lang="sv-SE" dirty="0"/>
              <a:t>Undvik krossa bin vid ingrepp</a:t>
            </a:r>
          </a:p>
          <a:p>
            <a:r>
              <a:rPr lang="sv-SE" dirty="0"/>
              <a:t>Byt helst handskar mellan olika bigårdar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094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434C2A-BBED-4FCC-A6C9-5C5119256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Sjukdomar och parasiter som omfattas av lagstiftningen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8B133E-8725-4502-943D-63FC68D34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Amerikansk yngelröta</a:t>
            </a:r>
          </a:p>
          <a:p>
            <a:r>
              <a:rPr lang="sv-SE" dirty="0" err="1"/>
              <a:t>Varroakvalster</a:t>
            </a:r>
            <a:endParaRPr lang="sv-SE" dirty="0"/>
          </a:p>
          <a:p>
            <a:r>
              <a:rPr lang="sv-SE" dirty="0"/>
              <a:t>Den lilla kupskalbaggen</a:t>
            </a:r>
          </a:p>
          <a:p>
            <a:r>
              <a:rPr lang="sv-SE" dirty="0" err="1"/>
              <a:t>Tripoilaelapskvalster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99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211476-90C9-4D4C-A188-45E9228C3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Amerikansk yngelröta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B8B808-B62B-4ECF-AEAD-9F2DDED1C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Orsakas av en stavformig </a:t>
            </a:r>
            <a:r>
              <a:rPr lang="sv-SE" dirty="0">
                <a:solidFill>
                  <a:srgbClr val="FF0000"/>
                </a:solidFill>
              </a:rPr>
              <a:t>sporbildande bakterie</a:t>
            </a:r>
            <a:r>
              <a:rPr lang="sv-SE" dirty="0"/>
              <a:t>.  Sporerna är mycket motståndskraftiga mot all yttre påverkan. ( uttorkning, värme div kemikalier )</a:t>
            </a:r>
          </a:p>
          <a:p>
            <a:r>
              <a:rPr lang="sv-SE" dirty="0"/>
              <a:t>Sporerna kommer in i biet via födan och ner i tarmkanalen. Yngelrötan är i stor utsträckning </a:t>
            </a:r>
            <a:r>
              <a:rPr lang="sv-SE" dirty="0">
                <a:solidFill>
                  <a:srgbClr val="FF0000"/>
                </a:solidFill>
              </a:rPr>
              <a:t>en vaxbunden smitta</a:t>
            </a:r>
            <a:r>
              <a:rPr lang="sv-SE" dirty="0"/>
              <a:t>.</a:t>
            </a:r>
          </a:p>
          <a:p>
            <a:r>
              <a:rPr lang="sv-SE" dirty="0"/>
              <a:t>När den påträffas ska bin och ramar brännas. ( Lådor kan rengöras genom att flammas.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96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053236-282B-47C4-8640-015F67636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/>
              <a:t>Varroakvalster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61E563-E104-4475-B8CA-5D3511B1F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Påträffades för första gången 1977 i Tyskland. Finns idag i alla länder i </a:t>
            </a:r>
            <a:r>
              <a:rPr lang="sv-SE" dirty="0" err="1"/>
              <a:t>europa</a:t>
            </a:r>
            <a:r>
              <a:rPr lang="sv-SE" dirty="0"/>
              <a:t>.</a:t>
            </a:r>
          </a:p>
          <a:p>
            <a:r>
              <a:rPr lang="sv-SE" dirty="0"/>
              <a:t>Spridning av kvalster sker </a:t>
            </a:r>
            <a:r>
              <a:rPr lang="sv-SE" dirty="0">
                <a:solidFill>
                  <a:srgbClr val="FF0000"/>
                </a:solidFill>
              </a:rPr>
              <a:t>naturligt genom svärmning och röveri</a:t>
            </a:r>
            <a:r>
              <a:rPr lang="sv-SE" dirty="0"/>
              <a:t>. Transporter av bin som människan gör.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7647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B72E03-08F1-4348-87F0-FC7918EA9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/>
              <a:t>Varroa</a:t>
            </a:r>
            <a:endParaRPr lang="sv-SE" dirty="0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7356463D-E173-48CF-B79D-738E0CACE8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708" y="3020082"/>
            <a:ext cx="3648584" cy="1962424"/>
          </a:xfrm>
        </p:spPr>
      </p:pic>
    </p:spTree>
    <p:extLst>
      <p:ext uri="{BB962C8B-B14F-4D97-AF65-F5344CB8AC3E}">
        <p14:creationId xmlns:p14="http://schemas.microsoft.com/office/powerpoint/2010/main" val="141999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56BB3A-EB04-410A-8D7C-D91A5D226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Bekämpningsmetoder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92F1D9-6AC4-4EF4-B5E5-5D9186217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Konventionella metoder är lätta att använda och effektiva, men är dyra och lämnar resthalter i vax ( och honung ) Resistens utvecklas   ( </a:t>
            </a:r>
            <a:r>
              <a:rPr lang="sv-SE" dirty="0" err="1"/>
              <a:t>Apistan</a:t>
            </a:r>
            <a:r>
              <a:rPr lang="sv-SE" dirty="0"/>
              <a:t> , </a:t>
            </a:r>
            <a:r>
              <a:rPr lang="sv-SE" dirty="0" err="1"/>
              <a:t>Apiguard</a:t>
            </a:r>
            <a:r>
              <a:rPr lang="sv-SE" dirty="0"/>
              <a:t> ) 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5061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56BB3A-EB04-410A-8D7C-D91A5D226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Bekämpningsmetoder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92F1D9-6AC4-4EF4-B5E5-5D9186217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Ekologiska metoder</a:t>
            </a:r>
          </a:p>
          <a:p>
            <a:r>
              <a:rPr lang="sv-SE" dirty="0"/>
              <a:t>Billiga begränsad </a:t>
            </a:r>
            <a:r>
              <a:rPr lang="sv-SE" dirty="0" err="1"/>
              <a:t>resthaltsproblem</a:t>
            </a:r>
            <a:r>
              <a:rPr lang="sv-SE" dirty="0"/>
              <a:t>. Resistens är osannolikt. Kräver mer arbete och effekten varierar. ( myrsyra, mjölksyra, oxalsyra, </a:t>
            </a:r>
            <a:r>
              <a:rPr lang="sv-SE" dirty="0" err="1"/>
              <a:t>tymol</a:t>
            </a:r>
            <a:endParaRPr lang="sv-SE" dirty="0"/>
          </a:p>
          <a:p>
            <a:r>
              <a:rPr lang="sv-SE" dirty="0"/>
              <a:t>Drönarutskärning 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236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652696-C776-4BD0-A7A0-A74A4B3A1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Behandlingsmetoder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BCB62C11-BE53-4399-A9BB-3ED6E43E83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102" y="2681897"/>
            <a:ext cx="4267796" cy="2638793"/>
          </a:xfrm>
        </p:spPr>
      </p:pic>
    </p:spTree>
    <p:extLst>
      <p:ext uri="{BB962C8B-B14F-4D97-AF65-F5344CB8AC3E}">
        <p14:creationId xmlns:p14="http://schemas.microsoft.com/office/powerpoint/2010/main" val="1969917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934E46-1791-42BE-9DBA-64E3169AC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Lilla kupskalbaggen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2E2A62-C53B-4A4C-A1D9-FD9E5EB9B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Spridning:</a:t>
            </a:r>
          </a:p>
          <a:p>
            <a:r>
              <a:rPr lang="sv-SE" dirty="0"/>
              <a:t>Är en insekt och flyger bra ( har sett att den klarar upp till 24km), kan finnas på jord och rötter</a:t>
            </a:r>
          </a:p>
          <a:p>
            <a:r>
              <a:rPr lang="sv-SE" dirty="0"/>
              <a:t>Vad jag vet finns den inte än i Sverige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2709300"/>
      </p:ext>
    </p:extLst>
  </p:cSld>
  <p:clrMapOvr>
    <a:masterClrMapping/>
  </p:clrMapOvr>
</p:sld>
</file>

<file path=ppt/theme/theme1.xml><?xml version="1.0" encoding="utf-8"?>
<a:theme xmlns:a="http://schemas.openxmlformats.org/drawingml/2006/main" name="SB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BR" id="{161E1C23-39EF-4C59-9D22-BC9D06C42486}" vid="{4FA1F8E3-F2BB-4B8A-8319-0CC59C9BE3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SBR</Template>
  <TotalTime>47</TotalTime>
  <Words>543</Words>
  <Application>Microsoft Office PowerPoint</Application>
  <PresentationFormat>Bredbild</PresentationFormat>
  <Paragraphs>49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Arial</vt:lpstr>
      <vt:lpstr>Calibri</vt:lpstr>
      <vt:lpstr>DIN Engschrift Std</vt:lpstr>
      <vt:lpstr>Garamond</vt:lpstr>
      <vt:lpstr>SBR</vt:lpstr>
      <vt:lpstr>Bihälsa</vt:lpstr>
      <vt:lpstr>Sjukdomar och parasiter som omfattas av lagstiftningen</vt:lpstr>
      <vt:lpstr>Amerikansk yngelröta </vt:lpstr>
      <vt:lpstr>Varroakvalster</vt:lpstr>
      <vt:lpstr>Varroa</vt:lpstr>
      <vt:lpstr>Bekämpningsmetoder </vt:lpstr>
      <vt:lpstr>Bekämpningsmetoder </vt:lpstr>
      <vt:lpstr>Behandlingsmetoder</vt:lpstr>
      <vt:lpstr>Lilla kupskalbaggen</vt:lpstr>
      <vt:lpstr>Tropilaelapskvalster</vt:lpstr>
      <vt:lpstr>Virus sjukdomar</vt:lpstr>
      <vt:lpstr>Säckyngel ( virussjukdom )</vt:lpstr>
      <vt:lpstr>Nosema</vt:lpstr>
      <vt:lpstr>Förebyggande av bisjukdomar – bihälsa</vt:lpstr>
      <vt:lpstr>Förebyggande av bisjukdomar – bihälsa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Bihälsa</dc:title>
  <dc:creator>sbro16@outlook.com</dc:creator>
  <cp:lastModifiedBy>Pierre Atterling</cp:lastModifiedBy>
  <cp:revision>8</cp:revision>
  <dcterms:created xsi:type="dcterms:W3CDTF">2017-10-07T08:22:16Z</dcterms:created>
  <dcterms:modified xsi:type="dcterms:W3CDTF">2019-02-01T12:18:53Z</dcterms:modified>
</cp:coreProperties>
</file>